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68" r:id="rId4"/>
    <p:sldId id="269" r:id="rId5"/>
    <p:sldId id="270" r:id="rId6"/>
    <p:sldId id="271" r:id="rId7"/>
    <p:sldId id="272" r:id="rId8"/>
    <p:sldId id="257" r:id="rId9"/>
    <p:sldId id="274" r:id="rId10"/>
    <p:sldId id="273" r:id="rId11"/>
    <p:sldId id="258" r:id="rId12"/>
    <p:sldId id="276" r:id="rId13"/>
    <p:sldId id="275" r:id="rId14"/>
    <p:sldId id="259" r:id="rId15"/>
    <p:sldId id="283" r:id="rId16"/>
    <p:sldId id="285" r:id="rId17"/>
    <p:sldId id="293" r:id="rId18"/>
    <p:sldId id="294" r:id="rId19"/>
    <p:sldId id="295" r:id="rId20"/>
    <p:sldId id="288" r:id="rId21"/>
    <p:sldId id="289" r:id="rId22"/>
    <p:sldId id="290" r:id="rId23"/>
    <p:sldId id="291" r:id="rId24"/>
    <p:sldId id="296" r:id="rId25"/>
    <p:sldId id="297" r:id="rId26"/>
    <p:sldId id="262" r:id="rId27"/>
    <p:sldId id="298" r:id="rId28"/>
    <p:sldId id="299" r:id="rId29"/>
    <p:sldId id="264" r:id="rId30"/>
    <p:sldId id="300" r:id="rId31"/>
    <p:sldId id="301" r:id="rId32"/>
    <p:sldId id="266" r:id="rId33"/>
    <p:sldId id="267" r:id="rId34"/>
    <p:sldId id="278" r:id="rId35"/>
    <p:sldId id="277" r:id="rId36"/>
    <p:sldId id="279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/>
  </p:normalViewPr>
  <p:slideViewPr>
    <p:cSldViewPr>
      <p:cViewPr>
        <p:scale>
          <a:sx n="70" d="100"/>
          <a:sy n="70" d="100"/>
        </p:scale>
        <p:origin x="-4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38557D-56A3-4485-83B5-1FA541F2EFA1}" type="datetimeFigureOut">
              <a:rPr lang="ru-RU" smtClean="0"/>
              <a:pPr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36BAE4-36CD-4E94-B6BB-53C6B0C5AE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hyperlink" Target="http://ru.wikipedia.org/wiki/%D0%9D%D0%B5%D0%BC%D0%B5%D1%86%D0%BA%D0%B8%D0%B9_%D1%8F%D0%B7%D1%8B%D0%BA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slide" Target="slide14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gif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6.xml"/><Relationship Id="rId4" Type="http://schemas.openxmlformats.org/officeDocument/2006/relationships/slide" Target="slide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Тестовый контроль по практическим занятиям по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ПМ.01 «Изготовление съемных пластиночных протезов»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МДК 01.01 «Изготовление съемных пластиночных протезов при частичном отсутствии зубов»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для  студентов  1 и 2 курса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 отделения  «Стоматология ортопедическая»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6215082"/>
            <a:ext cx="350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Подготовила преподаватель: Осипова И.С.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0" name="Picture 2" descr="http://zubtehnik.ucoz.ru/_pu/0/58308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0" y="4572008"/>
            <a:ext cx="2995648" cy="204203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5" name="Picture 1" descr="C:\Users\User\Desktop\для тестов презентации\6895221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928958" cy="2503383"/>
          </a:xfrm>
          <a:prstGeom prst="rect">
            <a:avLst/>
          </a:prstGeom>
          <a:noFill/>
        </p:spPr>
      </p:pic>
      <p:pic>
        <p:nvPicPr>
          <p:cNvPr id="31745" name="Picture 1" descr="C:\Users\User\Desktop\для тестов презентаци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00438"/>
            <a:ext cx="2143125" cy="2143125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87154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4.Что такое </a:t>
            </a:r>
            <a:r>
              <a:rPr lang="ru-RU" sz="2800" b="1" dirty="0" err="1" smtClean="0"/>
              <a:t>кламмер</a:t>
            </a:r>
            <a:r>
              <a:rPr lang="ru-RU" sz="2800" b="1" dirty="0" smtClean="0"/>
              <a:t>?</a:t>
            </a:r>
          </a:p>
          <a:p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А) </a:t>
            </a:r>
            <a:r>
              <a:rPr lang="ru-RU" sz="2400" b="1" dirty="0" smtClean="0">
                <a:hlinkClick r:id="rId2" action="ppaction://hlinksldjump"/>
              </a:rPr>
              <a:t>зуб, который не ставится в частично-съемный протез</a:t>
            </a:r>
            <a:endParaRPr lang="ru-RU" sz="24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Б) </a:t>
            </a:r>
            <a:r>
              <a:rPr lang="ru-RU" sz="2400" b="1" dirty="0" smtClean="0">
                <a:hlinkClick r:id="rId2" action="ppaction://hlinksldjump"/>
              </a:rPr>
              <a:t>кусок проволоки, обеспечивающий армирование протеза</a:t>
            </a:r>
            <a:endParaRPr lang="ru-RU" sz="24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В) </a:t>
            </a:r>
            <a:r>
              <a:rPr lang="ru-RU" sz="2400" b="1" dirty="0" err="1" smtClean="0">
                <a:hlinkClick r:id="rId2" action="ppaction://hlinksldjump"/>
              </a:rPr>
              <a:t>в</a:t>
            </a:r>
            <a:r>
              <a:rPr lang="ru-RU" sz="2400" b="1" dirty="0" smtClean="0">
                <a:hlinkClick r:id="rId2" action="ppaction://hlinksldjump"/>
              </a:rPr>
              <a:t> переводе с немецкого означает «опорный зуб»</a:t>
            </a:r>
            <a:endParaRPr lang="ru-RU" sz="24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Г) </a:t>
            </a:r>
            <a:r>
              <a:rPr lang="ru-RU" sz="2400" b="1" dirty="0" smtClean="0">
                <a:hlinkClick r:id="rId3" action="ppaction://hlinksldjump"/>
              </a:rPr>
              <a:t>механическое приспособление для крепления съемных протезов на опорных зубах </a:t>
            </a:r>
            <a:r>
              <a:rPr lang="ru-RU" sz="2400" b="1" dirty="0" smtClean="0"/>
              <a:t>	</a:t>
            </a:r>
          </a:p>
        </p:txBody>
      </p:sp>
      <p:pic>
        <p:nvPicPr>
          <p:cNvPr id="11266" name="Picture 2" descr="http://animaciatop.ru/pictures/smailiki/thumb/smailiki-4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000504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smaylik.ru/uploads/posts/2000/619/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429132"/>
            <a:ext cx="3357554" cy="2428868"/>
          </a:xfrm>
          <a:prstGeom prst="rect">
            <a:avLst/>
          </a:prstGeom>
          <a:noFill/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395536" y="0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25" name="Picture 5" descr="C:\Users\User\Desktop\для тестов презентации\78853712_0d99e16cc4a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714884"/>
            <a:ext cx="1744513" cy="1819278"/>
          </a:xfrm>
          <a:prstGeom prst="rect">
            <a:avLst/>
          </a:prstGeom>
          <a:noFill/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http://www.stomport.ru/res/data/fckeditor/user_197/%D1%87%D0%B0%D1%81%D1%82%D0%B8%D1%87%D0%BD%D1%8B%D0%B9%20%D1%81%D1%8A%D0%B5%D0%BC%D0%BD%D1%8B%D0%B9%20%D0%BF%D0%BB%D0%B0%D1%81%D1%82%D0%B8%D0%BD%D0%BE%D1%87%D0%BD%D1%8B%D0%B9%20%D0%BF%D1%80%D0%BE%D1%82%D0%B5%D0%B72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000240"/>
            <a:ext cx="2857520" cy="2386029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>
            <a:off x="2214546" y="3000372"/>
            <a:ext cx="785818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Кламмер</a:t>
            </a:r>
            <a:r>
              <a:rPr lang="ru-RU" sz="2400" dirty="0" smtClean="0"/>
              <a:t> (</a:t>
            </a:r>
            <a:r>
              <a:rPr lang="ru-RU" sz="2400" dirty="0" smtClean="0">
                <a:hlinkClick r:id="rId7" tooltip="Немецкий язык"/>
              </a:rPr>
              <a:t>нем.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Klammer</a:t>
            </a:r>
            <a:r>
              <a:rPr lang="ru-RU" sz="2400" dirty="0" smtClean="0"/>
              <a:t> — прищепка, крючок) — наиболее распространенные крепления для съемных зубных протезов</a:t>
            </a:r>
            <a:endParaRPr lang="ru-RU" sz="24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4714876" y="4000504"/>
            <a:ext cx="71438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5" name="Picture 1" descr="C:\Users\User\Desktop\для тестов презентации\6895221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2928958" cy="2503383"/>
          </a:xfrm>
          <a:prstGeom prst="rect">
            <a:avLst/>
          </a:prstGeom>
          <a:noFill/>
        </p:spPr>
      </p:pic>
      <p:pic>
        <p:nvPicPr>
          <p:cNvPr id="31745" name="Picture 1" descr="C:\Users\User\Desktop\для тестов презентации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00438"/>
            <a:ext cx="2143125" cy="214312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0"/>
            <a:ext cx="7643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5.Удерживание протеза в полости рта в состоянии покоя, при разговоре, называется: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А) </a:t>
            </a:r>
            <a:r>
              <a:rPr lang="ru-RU" sz="2800" b="1" dirty="0" smtClean="0">
                <a:hlinkClick r:id="rId2" action="ppaction://hlinksldjump"/>
              </a:rPr>
              <a:t>стабилизация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Б) </a:t>
            </a:r>
            <a:r>
              <a:rPr lang="ru-RU" sz="2800" b="1" dirty="0" smtClean="0">
                <a:hlinkClick r:id="rId3" action="ppaction://hlinksldjump"/>
              </a:rPr>
              <a:t>фиксация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В) </a:t>
            </a:r>
            <a:r>
              <a:rPr lang="ru-RU" sz="2800" b="1" dirty="0" smtClean="0">
                <a:hlinkClick r:id="rId2" action="ppaction://hlinksldjump"/>
              </a:rPr>
              <a:t>армирование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Г) </a:t>
            </a:r>
            <a:r>
              <a:rPr lang="ru-RU" sz="2800" b="1" dirty="0" smtClean="0">
                <a:hlinkClick r:id="rId2" action="ppaction://hlinksldjump"/>
              </a:rPr>
              <a:t>протезирование</a:t>
            </a:r>
            <a:endParaRPr lang="ru-RU" sz="2800" b="1" dirty="0"/>
          </a:p>
        </p:txBody>
      </p:sp>
      <p:pic>
        <p:nvPicPr>
          <p:cNvPr id="10245" name="Picture 5" descr="C:\Users\User\Desktop\для тестов презентации\images (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1" y="3429001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для тестов презентации\1828247-dd240a8e2778eb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643446"/>
            <a:ext cx="1981200" cy="19812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Мои документы\Осипова\для тестов презентации\9cf704db0b6391a4fa9ce769dd0ea07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2638" y="1700808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user\Мои документы\Осипова\для тестов презентации\грусть\smailiki-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1631465" cy="158417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Осипова\для тестов презентации\грусть\smailiki-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373216"/>
            <a:ext cx="1767057" cy="1030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714356"/>
            <a:ext cx="76438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6.Удерживание протеза в полости рта во время жевания , называется: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А) </a:t>
            </a:r>
            <a:r>
              <a:rPr lang="ru-RU" sz="2800" b="1" dirty="0" smtClean="0">
                <a:hlinkClick r:id="rId2" action="ppaction://hlinksldjump"/>
              </a:rPr>
              <a:t>армирование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Б) </a:t>
            </a:r>
            <a:r>
              <a:rPr lang="ru-RU" sz="2800" b="1" dirty="0" smtClean="0">
                <a:hlinkClick r:id="rId2" action="ppaction://hlinksldjump"/>
              </a:rPr>
              <a:t>фиксация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В) </a:t>
            </a:r>
            <a:r>
              <a:rPr lang="ru-RU" sz="2800" b="1" dirty="0" smtClean="0">
                <a:hlinkClick r:id="rId3" action="ppaction://hlinksldjump"/>
              </a:rPr>
              <a:t>стабилизация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dirty="0" smtClean="0"/>
              <a:t>Г) </a:t>
            </a:r>
            <a:r>
              <a:rPr lang="ru-RU" sz="2800" b="1" dirty="0" smtClean="0">
                <a:hlinkClick r:id="rId2" action="ppaction://hlinksldjump"/>
              </a:rPr>
              <a:t>протезирование</a:t>
            </a:r>
            <a:endParaRPr lang="ru-RU" sz="2800" b="1" dirty="0"/>
          </a:p>
        </p:txBody>
      </p:sp>
      <p:pic>
        <p:nvPicPr>
          <p:cNvPr id="1026" name="Picture 2" descr="C:\Users\User\Desktop\для тестов презентации\15066839-3d------noe----n-------n----n-------n--n---------------------n--n---3d-----n-------------n------n--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3723" y="3429000"/>
            <a:ext cx="2220277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для тестов презентации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256"/>
            <a:ext cx="2143125" cy="2143125"/>
          </a:xfrm>
          <a:prstGeom prst="rect">
            <a:avLst/>
          </a:prstGeom>
          <a:noFill/>
        </p:spPr>
      </p:pic>
      <p:pic>
        <p:nvPicPr>
          <p:cNvPr id="4" name="Picture 2" descr="C:\Documents and Settings\user\Мои документы\Осипова\для тестов презентации\радость\smailiki-9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132856"/>
            <a:ext cx="1427008" cy="1260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user\Мои документы\Осипова\для тестов презентации\грусть\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420888"/>
            <a:ext cx="1820019" cy="148910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Мои документы\Осипова\для тестов презентации\грусть\imag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93305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0"/>
            <a:ext cx="8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1.Помещение в зуботехнической лаборатории, предназначенное для подготовки пластмасс, формовки, прессовки ?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0608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А) </a:t>
            </a:r>
            <a:r>
              <a:rPr lang="ru-RU" sz="2400" dirty="0" smtClean="0">
                <a:hlinkClick r:id="rId2" action="ppaction://hlinksldjump"/>
              </a:rPr>
              <a:t>полимеризационная комната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49289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</a:t>
            </a:r>
            <a:r>
              <a:rPr lang="ru-RU" sz="2400" dirty="0" smtClean="0">
                <a:hlinkClick r:id="rId3" action="ppaction://hlinksldjump"/>
              </a:rPr>
              <a:t>)  литейная комната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2924944"/>
            <a:ext cx="503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В) </a:t>
            </a:r>
            <a:r>
              <a:rPr lang="ru-RU" sz="2400" dirty="0" smtClean="0">
                <a:hlinkClick r:id="rId3" action="ppaction://hlinksldjump"/>
              </a:rPr>
              <a:t>основное помещение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357562"/>
            <a:ext cx="517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Г) </a:t>
            </a:r>
            <a:r>
              <a:rPr lang="ru-RU" sz="2400" dirty="0" smtClean="0">
                <a:hlinkClick r:id="rId3" action="ppaction://hlinksldjump"/>
              </a:rPr>
              <a:t>паяльная комната</a:t>
            </a:r>
            <a:endParaRPr lang="ru-RU" sz="2400" dirty="0"/>
          </a:p>
        </p:txBody>
      </p:sp>
      <p:pic>
        <p:nvPicPr>
          <p:cNvPr id="16385" name="Picture 1" descr="C:\Users\User\Desktop\для тестов презентации\question mark step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571744"/>
            <a:ext cx="2762239" cy="2071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8172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7.Поверхность зуба, которая соприкасается с зубами противостоящей челюсти, называется:</a:t>
            </a:r>
          </a:p>
          <a:p>
            <a:endParaRPr lang="ru-RU" sz="3600" b="1" dirty="0" smtClean="0"/>
          </a:p>
          <a:p>
            <a:r>
              <a:rPr lang="ru-RU" sz="2800" b="1" dirty="0" smtClean="0"/>
              <a:t>А) </a:t>
            </a:r>
            <a:r>
              <a:rPr lang="ru-RU" sz="2800" b="1" dirty="0" err="1" smtClean="0">
                <a:hlinkClick r:id="rId2" action="ppaction://hlinksldjump"/>
              </a:rPr>
              <a:t>окклюзионная</a:t>
            </a:r>
            <a:endParaRPr lang="ru-RU" sz="2800" b="1" dirty="0" smtClean="0"/>
          </a:p>
          <a:p>
            <a:r>
              <a:rPr lang="ru-RU" sz="2800" b="1" dirty="0" smtClean="0"/>
              <a:t>Б) </a:t>
            </a:r>
            <a:r>
              <a:rPr lang="ru-RU" sz="2800" b="1" dirty="0" smtClean="0">
                <a:hlinkClick r:id="rId3" action="ppaction://hlinksldjump"/>
              </a:rPr>
              <a:t>оральная</a:t>
            </a:r>
            <a:endParaRPr lang="ru-RU" sz="2800" b="1" dirty="0" smtClean="0"/>
          </a:p>
          <a:p>
            <a:r>
              <a:rPr lang="ru-RU" sz="2800" b="1" dirty="0" smtClean="0"/>
              <a:t>В) </a:t>
            </a:r>
            <a:r>
              <a:rPr lang="ru-RU" sz="2800" b="1" dirty="0" smtClean="0">
                <a:hlinkClick r:id="rId3" action="ppaction://hlinksldjump"/>
              </a:rPr>
              <a:t>вестибулярная</a:t>
            </a:r>
            <a:endParaRPr lang="ru-RU" sz="2800" b="1" dirty="0" smtClean="0"/>
          </a:p>
          <a:p>
            <a:r>
              <a:rPr lang="ru-RU" sz="2800" b="1" dirty="0" smtClean="0"/>
              <a:t>Г) </a:t>
            </a:r>
            <a:r>
              <a:rPr lang="ru-RU" sz="2800" b="1" dirty="0" smtClean="0">
                <a:hlinkClick r:id="rId3" action="ppaction://hlinksldjump"/>
              </a:rPr>
              <a:t>дистальная</a:t>
            </a:r>
            <a:endParaRPr lang="ru-RU" sz="2800" b="1" dirty="0"/>
          </a:p>
        </p:txBody>
      </p:sp>
      <p:pic>
        <p:nvPicPr>
          <p:cNvPr id="6146" name="Picture 2" descr="C:\Users\User\Desktop\для тестов презентации\images (3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1672" y="3933056"/>
            <a:ext cx="3606129" cy="270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User\Desktop\для тестов презентации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05064"/>
            <a:ext cx="2571768" cy="186543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Мои документы\Осипова\для тестов презентации\Безымянны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12776"/>
            <a:ext cx="2149772" cy="484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0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для тестов презентации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2143125" cy="2133600"/>
          </a:xfrm>
          <a:prstGeom prst="rect">
            <a:avLst/>
          </a:prstGeom>
          <a:noFill/>
        </p:spPr>
      </p:pic>
      <p:pic>
        <p:nvPicPr>
          <p:cNvPr id="6146" name="Picture 2" descr="C:\Documents and Settings\user\Мои документы\Осипова\для тестов презентации\грусть\smailiki-3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72816"/>
            <a:ext cx="1261095" cy="1659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8100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8.Области уздечек на протезе должны быть ______________ для предотвращения его выталкивания из полости рта:</a:t>
            </a:r>
          </a:p>
          <a:p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заполнены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smtClean="0">
                <a:hlinkClick r:id="rId3" action="ppaction://hlinksldjump"/>
              </a:rPr>
              <a:t>освобождены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smtClean="0">
                <a:hlinkClick r:id="rId2" action="ppaction://hlinksldjump"/>
              </a:rPr>
              <a:t>покрыты базисом протеза</a:t>
            </a:r>
            <a:endParaRPr lang="ru-RU" sz="2800" dirty="0" smtClean="0"/>
          </a:p>
          <a:p>
            <a:r>
              <a:rPr lang="ru-RU" sz="2800" dirty="0" smtClean="0"/>
              <a:t>Г) </a:t>
            </a:r>
            <a:r>
              <a:rPr lang="ru-RU" sz="2800" dirty="0" smtClean="0">
                <a:hlinkClick r:id="rId2" action="ppaction://hlinksldjump"/>
              </a:rPr>
              <a:t>перекрыты </a:t>
            </a:r>
            <a:r>
              <a:rPr lang="ru-RU" sz="2800" dirty="0" err="1" smtClean="0">
                <a:hlinkClick r:id="rId2" action="ppaction://hlinksldjump"/>
              </a:rPr>
              <a:t>кламмером</a:t>
            </a:r>
            <a:endParaRPr lang="ru-RU" sz="2800" dirty="0"/>
          </a:p>
        </p:txBody>
      </p:sp>
      <p:pic>
        <p:nvPicPr>
          <p:cNvPr id="7170" name="Picture 2" descr="C:\Users\User\Desktop\для тестов презентации\images (7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8744" y="3500438"/>
            <a:ext cx="2606659" cy="290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6357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для тестов презентации\smailiki-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60"/>
            <a:ext cx="1644813" cy="1123956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Безымянныйпр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924944"/>
            <a:ext cx="3752850" cy="1562100"/>
          </a:xfrm>
          <a:prstGeom prst="rect">
            <a:avLst/>
          </a:prstGeom>
          <a:noFill/>
        </p:spPr>
      </p:pic>
      <p:cxnSp>
        <p:nvCxnSpPr>
          <p:cNvPr id="8" name="Прямая со стрелкой 7"/>
          <p:cNvCxnSpPr/>
          <p:nvPr/>
        </p:nvCxnSpPr>
        <p:spPr>
          <a:xfrm>
            <a:off x="3995936" y="2492896"/>
            <a:ext cx="936104" cy="64807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Documents and Settings\user\Мои документы\Осипова\для тестов презентации\грусть\smailiki-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1146369" cy="1015355"/>
          </a:xfrm>
          <a:prstGeom prst="rect">
            <a:avLst/>
          </a:prstGeom>
          <a:noFill/>
        </p:spPr>
      </p:pic>
      <p:pic>
        <p:nvPicPr>
          <p:cNvPr id="8195" name="Picture 3" descr="C:\Documents and Settings\user\Мои документы\Осипова\для тестов презентации\грусть\smailiki-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509120"/>
            <a:ext cx="1173658" cy="1173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8388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9.Что необходимо изолировать в полости рта, во избежание балансирования протеза, болевых ощущений и образования пролежней?</a:t>
            </a:r>
          </a:p>
          <a:p>
            <a:endParaRPr lang="ru-RU" sz="2800" dirty="0" smtClean="0"/>
          </a:p>
          <a:p>
            <a:r>
              <a:rPr lang="ru-RU" sz="2800" dirty="0" smtClean="0"/>
              <a:t>А) </a:t>
            </a:r>
            <a:r>
              <a:rPr lang="ru-RU" sz="2800" dirty="0" smtClean="0">
                <a:hlinkClick r:id="rId2" action="ppaction://hlinksldjump"/>
              </a:rPr>
              <a:t>зуб мудрости</a:t>
            </a:r>
            <a:endParaRPr lang="ru-RU" sz="2800" dirty="0" smtClean="0"/>
          </a:p>
          <a:p>
            <a:r>
              <a:rPr lang="ru-RU" sz="2800" dirty="0" smtClean="0"/>
              <a:t>Б) </a:t>
            </a:r>
            <a:r>
              <a:rPr lang="ru-RU" sz="2800" dirty="0" smtClean="0">
                <a:hlinkClick r:id="rId2" action="ppaction://hlinksldjump"/>
              </a:rPr>
              <a:t>места отсутствующих зубов</a:t>
            </a:r>
            <a:endParaRPr lang="ru-RU" sz="2800" dirty="0" smtClean="0"/>
          </a:p>
          <a:p>
            <a:r>
              <a:rPr lang="ru-RU" sz="2800" dirty="0" smtClean="0"/>
              <a:t>В) </a:t>
            </a:r>
            <a:r>
              <a:rPr lang="ru-RU" sz="2800" dirty="0" smtClean="0">
                <a:hlinkClick r:id="rId2" action="ppaction://hlinksldjump"/>
              </a:rPr>
              <a:t>сохранившиеся зубы</a:t>
            </a:r>
            <a:endParaRPr lang="ru-RU" sz="2800" dirty="0" smtClean="0"/>
          </a:p>
          <a:p>
            <a:r>
              <a:rPr lang="ru-RU" sz="2800" dirty="0" smtClean="0"/>
              <a:t>Г) </a:t>
            </a:r>
            <a:r>
              <a:rPr lang="ru-RU" sz="2800" dirty="0" smtClean="0">
                <a:hlinkClick r:id="rId3" action="ppaction://hlinksldjump"/>
              </a:rPr>
              <a:t>торус и экзостозы</a:t>
            </a:r>
            <a:endParaRPr lang="ru-RU" sz="2800" dirty="0"/>
          </a:p>
        </p:txBody>
      </p:sp>
      <p:pic>
        <p:nvPicPr>
          <p:cNvPr id="8194" name="Picture 2" descr="C:\Users\User\Desktop\для тестов презентации\images (6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357430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0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Выраженный небный валик (торус) и костные выступы на язычной поверхности нижней челюсти в области премоляров (экзостозы) надо изолировать во избежание балансирования протеза, болевых ощущений  и образований пролежней.</a:t>
            </a:r>
            <a:endParaRPr lang="ru-RU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96952"/>
            <a:ext cx="395465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429000"/>
            <a:ext cx="3057128" cy="229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8" name="Прямая со стрелкой 7"/>
          <p:cNvCxnSpPr/>
          <p:nvPr/>
        </p:nvCxnSpPr>
        <p:spPr>
          <a:xfrm>
            <a:off x="1547664" y="3501008"/>
            <a:ext cx="648072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228184" y="4149080"/>
            <a:ext cx="1008112" cy="36004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0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C:\Documents and Settings\user\Мои документы\Осипова\для тестов презентации\грусть\smailiki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1030213" cy="1030213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Мои документы\Осипова\для тестов презентации\грусть\smailiki-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933056"/>
            <a:ext cx="1485503" cy="1485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0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10. Металлическая коробка, состоящая из трех или четырех частей, т. е. двух половин и одной или двух крышек, предназначенная для того чтобы заменить воск пластмассой, называется:</a:t>
            </a:r>
          </a:p>
          <a:p>
            <a:r>
              <a:rPr lang="ru-RU" sz="2800" b="1" dirty="0" smtClean="0"/>
              <a:t>А) </a:t>
            </a:r>
            <a:r>
              <a:rPr lang="ru-RU" sz="2800" b="1" dirty="0" smtClean="0">
                <a:hlinkClick r:id="rId2" action="ppaction://hlinksldjump"/>
              </a:rPr>
              <a:t>артикулятор</a:t>
            </a:r>
            <a:endParaRPr lang="ru-RU" sz="2800" b="1" dirty="0" smtClean="0"/>
          </a:p>
          <a:p>
            <a:r>
              <a:rPr lang="ru-RU" sz="2800" b="1" dirty="0" smtClean="0"/>
              <a:t>Б) </a:t>
            </a:r>
            <a:r>
              <a:rPr lang="ru-RU" sz="2800" b="1" dirty="0" smtClean="0">
                <a:hlinkClick r:id="rId3" action="ppaction://hlinksldjump"/>
              </a:rPr>
              <a:t>кювета</a:t>
            </a:r>
            <a:endParaRPr lang="ru-RU" sz="2800" b="1" dirty="0" smtClean="0"/>
          </a:p>
          <a:p>
            <a:r>
              <a:rPr lang="ru-RU" sz="2800" b="1" dirty="0" smtClean="0"/>
              <a:t>В) </a:t>
            </a:r>
            <a:r>
              <a:rPr lang="ru-RU" sz="2800" b="1" dirty="0" smtClean="0">
                <a:hlinkClick r:id="rId2" action="ppaction://hlinksldjump"/>
              </a:rPr>
              <a:t>штихель</a:t>
            </a:r>
            <a:endParaRPr lang="ru-RU" sz="2800" b="1" dirty="0" smtClean="0"/>
          </a:p>
          <a:p>
            <a:r>
              <a:rPr lang="ru-RU" sz="2800" b="1" dirty="0" smtClean="0"/>
              <a:t>Г) </a:t>
            </a:r>
            <a:r>
              <a:rPr lang="ru-RU" sz="2800" b="1" dirty="0" err="1" smtClean="0">
                <a:hlinkClick r:id="rId2" action="ppaction://hlinksldjump"/>
              </a:rPr>
              <a:t>воскотопка</a:t>
            </a:r>
            <a:endParaRPr lang="ru-RU" sz="2800" b="1" dirty="0"/>
          </a:p>
        </p:txBody>
      </p:sp>
      <p:pic>
        <p:nvPicPr>
          <p:cNvPr id="2050" name="Picture 2" descr="C:\Users\User\Desktop\для тестов презентации\smailiki-3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412776"/>
            <a:ext cx="1042993" cy="144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0" y="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800" dirty="0" err="1" smtClean="0"/>
              <a:t>Полимеризационная</a:t>
            </a:r>
            <a:r>
              <a:rPr lang="ru-RU" sz="2800" dirty="0" smtClean="0"/>
              <a:t> комната, в  этой комнате проходит процесс приготовления пластмасс, ее формовка и полимеризация.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1026" name="Picture 2" descr="C:\Documents and Settings\user\Рабочий стол\для тестов презентации\90.0.vsem_horoshego_nastroeniya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</p:spPr>
      </p:pic>
      <p:pic>
        <p:nvPicPr>
          <p:cNvPr id="15362" name="Picture 2" descr="http://ortstom.in.ua/sites/default/files/book/material/ftorak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0098" y="2643182"/>
            <a:ext cx="5286412" cy="3524275"/>
          </a:xfrm>
          <a:prstGeom prst="rect">
            <a:avLst/>
          </a:prstGeom>
          <a:noFill/>
        </p:spPr>
      </p:pic>
      <p:pic>
        <p:nvPicPr>
          <p:cNvPr id="15364" name="Picture 4" descr="http://www.dentaltechnic.info/Kopejkin_Zuboproteznaja%20tehnika_files/Kopejkin_Zuboproteznaja%20tehnika-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71876"/>
            <a:ext cx="2289455" cy="2285992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0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Documents and Settings\user\Мои документы\Осипова\для тестов презентации\радость\smailiki-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1955651" cy="1303767"/>
          </a:xfrm>
          <a:prstGeom prst="rect">
            <a:avLst/>
          </a:prstGeom>
          <a:noFill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628800"/>
            <a:ext cx="41719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268" name="Picture 4" descr="C:\Documents and Settings\user\Мои документы\Осипова\для тестов презентации\радость\smailiki-26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8530" y="5301208"/>
            <a:ext cx="7920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0"/>
            <a:ext cx="410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572528" y="6357958"/>
            <a:ext cx="571472" cy="50004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для тестов презентации\smailiki-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572140"/>
            <a:ext cx="1632866" cy="952505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Мои документы\Осипова\для тестов презентации\грусть\6384398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648" y="1124744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mtClean="0">
                <a:solidFill>
                  <a:schemeClr val="tx2">
                    <a:lumMod val="10000"/>
                  </a:schemeClr>
                </a:solidFill>
              </a:rPr>
              <a:t>Подведение </a:t>
            </a:r>
            <a:r>
              <a:rPr lang="ru-RU" sz="3600" b="1" smtClean="0">
                <a:solidFill>
                  <a:schemeClr val="tx2">
                    <a:lumMod val="10000"/>
                  </a:schemeClr>
                </a:solidFill>
              </a:rPr>
              <a:t>итогов: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142984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hlinkClick r:id="rId2" action="ppaction://hlinksldjump"/>
              </a:rPr>
              <a:t>не допустил(а) ошибок</a:t>
            </a:r>
            <a:endParaRPr lang="ru-RU" sz="3200" b="1" dirty="0" smtClean="0"/>
          </a:p>
          <a:p>
            <a:pPr>
              <a:lnSpc>
                <a:spcPct val="150000"/>
              </a:lnSpc>
            </a:pPr>
            <a:r>
              <a:rPr lang="ru-RU" sz="3200" b="1" dirty="0" smtClean="0">
                <a:hlinkClick r:id="rId3" action="ppaction://hlinksldjump"/>
              </a:rPr>
              <a:t>допустил(а) - 1 ошибку  </a:t>
            </a:r>
            <a:endParaRPr lang="ru-RU" sz="3200" b="1" dirty="0" smtClean="0"/>
          </a:p>
          <a:p>
            <a:pPr>
              <a:lnSpc>
                <a:spcPct val="150000"/>
              </a:lnSpc>
            </a:pPr>
            <a:r>
              <a:rPr lang="ru-RU" sz="3200" b="1" dirty="0" smtClean="0">
                <a:hlinkClick r:id="rId4" action="ppaction://hlinksldjump"/>
              </a:rPr>
              <a:t>допустил(а) - 2 ошибки  </a:t>
            </a:r>
            <a:endParaRPr lang="ru-RU" sz="3200" b="1" dirty="0" smtClean="0"/>
          </a:p>
          <a:p>
            <a:pPr>
              <a:lnSpc>
                <a:spcPct val="150000"/>
              </a:lnSpc>
            </a:pPr>
            <a:r>
              <a:rPr lang="ru-RU" sz="3200" b="1" dirty="0" smtClean="0">
                <a:hlinkClick r:id="rId5" action="ppaction://hlinksldjump"/>
              </a:rPr>
              <a:t>допустил(а)  - 3 и более ошибок  </a:t>
            </a:r>
            <a:endParaRPr lang="ru-RU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Ваша оценка</a:t>
            </a:r>
          </a:p>
        </p:txBody>
      </p:sp>
      <p:pic>
        <p:nvPicPr>
          <p:cNvPr id="3075" name="Picture 3" descr="http://www.cool-birthday.com/b/gif/00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9226"/>
            <a:ext cx="2500298" cy="19582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1071546"/>
            <a:ext cx="4009107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 prst="relaxedInset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4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ru-RU" sz="3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286512" y="5786454"/>
            <a:ext cx="2571768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357950" y="6072206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" action="ppaction://hlinkshowjump?jump=lastslide"/>
              </a:rPr>
              <a:t>Выход</a:t>
            </a:r>
            <a:endParaRPr lang="ru-RU" sz="2400" b="1" dirty="0"/>
          </a:p>
        </p:txBody>
      </p:sp>
      <p:pic>
        <p:nvPicPr>
          <p:cNvPr id="1026" name="Picture 2" descr="C:\Users\User\Desktop\для тестов презентации\smailiki-1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929198"/>
            <a:ext cx="1071558" cy="1071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Ваша оценка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286512" y="5786454"/>
            <a:ext cx="2571768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hlinkshowjump?jump=lastslide"/>
              </a:rPr>
              <a:t>Выход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785794"/>
            <a:ext cx="292895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3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4820" name="Picture 4" descr="http://www.animashka.info/_ph/61/1/81156445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5860" y="4857760"/>
            <a:ext cx="2521308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0"/>
            <a:ext cx="2917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Ваша оценка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286512" y="5786454"/>
            <a:ext cx="2571768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hlinkshowjump?jump=lastslide"/>
              </a:rPr>
              <a:t>Выход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10081"/>
            <a:ext cx="283282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13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3</a:t>
            </a:r>
            <a:endParaRPr lang="ru-RU" sz="413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  <p:pic>
        <p:nvPicPr>
          <p:cNvPr id="35841" name="Picture 1" descr="C:\Users\User\Desktop\для тестов презентации\6384398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702"/>
            <a:ext cx="2500298" cy="250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0"/>
            <a:ext cx="2917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/>
              <a:t>Ваша оценка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6286512" y="5786454"/>
            <a:ext cx="2571768" cy="1071546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hlinkshowjump?jump=lastslide"/>
              </a:rPr>
              <a:t>Выход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571480"/>
            <a:ext cx="2928958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4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ru-RU" sz="34400" b="1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7890" name="Picture 2" descr="http://i2.beon.ru/0/88/1128800/84/32837684/2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05149"/>
            <a:ext cx="28956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для тестов презентации\888601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2071670" cy="207167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Ответ неверный!!!</a:t>
            </a:r>
            <a:endParaRPr lang="ru-RU" sz="4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http://img2.1001golos.ru/ratings/219000/218563/pi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714752"/>
            <a:ext cx="2000268" cy="2000268"/>
          </a:xfrm>
          <a:prstGeom prst="rect">
            <a:avLst/>
          </a:prstGeom>
          <a:noFill/>
        </p:spPr>
      </p:pic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6447"/>
            <a:ext cx="909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2.Группу фронтальных зубов замыкают?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1500174"/>
            <a:ext cx="5018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А) </a:t>
            </a:r>
            <a:r>
              <a:rPr lang="ru-RU" sz="2400" dirty="0" smtClean="0">
                <a:hlinkClick r:id="rId2" action="ppaction://hlinksldjump"/>
              </a:rPr>
              <a:t>боковые резцы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1857364"/>
            <a:ext cx="4066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Б) </a:t>
            </a:r>
            <a:r>
              <a:rPr lang="ru-RU" sz="2400" dirty="0" smtClean="0">
                <a:hlinkClick r:id="rId3" action="ppaction://hlinksldjump"/>
              </a:rPr>
              <a:t>клыки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214554"/>
            <a:ext cx="3893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В) </a:t>
            </a:r>
            <a:r>
              <a:rPr lang="ru-RU" sz="2400" dirty="0" err="1" smtClean="0">
                <a:hlinkClick r:id="rId2" action="ppaction://hlinksldjump"/>
              </a:rPr>
              <a:t>премоляры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643182"/>
            <a:ext cx="3374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Г) </a:t>
            </a:r>
            <a:r>
              <a:rPr lang="ru-RU" sz="2400" dirty="0" smtClean="0">
                <a:hlinkClick r:id="rId2" action="ppaction://hlinksldjump"/>
              </a:rPr>
              <a:t>моляры</a:t>
            </a:r>
            <a:endParaRPr lang="ru-RU" sz="2400" dirty="0"/>
          </a:p>
        </p:txBody>
      </p:sp>
      <p:pic>
        <p:nvPicPr>
          <p:cNvPr id="13313" name="Picture 1" descr="C:\Users\User\Desktop\для тестов презентации\medium_privi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643314"/>
            <a:ext cx="4759499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95536" y="142852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Documents and Settings\user\Рабочий стол\для тестов презентации\497199_112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500438"/>
            <a:ext cx="2095642" cy="2095642"/>
          </a:xfrm>
          <a:prstGeom prst="rect">
            <a:avLst/>
          </a:prstGeom>
          <a:noFill/>
        </p:spPr>
      </p:pic>
      <p:pic>
        <p:nvPicPr>
          <p:cNvPr id="2050" name="Picture 2" descr="http://www.minclinic.ru/pics/stomat/stomat_anato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285860"/>
            <a:ext cx="4330034" cy="3714776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071802" y="4429132"/>
            <a:ext cx="1214446" cy="571504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488" y="1214422"/>
            <a:ext cx="1643074" cy="642942"/>
          </a:xfrm>
          <a:prstGeom prst="ellipse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69269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</a:rPr>
              <a:t>Ответ неверный!!!</a:t>
            </a:r>
            <a:endParaRPr lang="ru-RU" sz="3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C:\Documents and Settings\user\Рабочий стол\для тестов презентации\888601_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214686"/>
            <a:ext cx="2685680" cy="2685680"/>
          </a:xfrm>
          <a:prstGeom prst="rect">
            <a:avLst/>
          </a:prstGeom>
          <a:noFill/>
        </p:spPr>
      </p:pic>
      <p:pic>
        <p:nvPicPr>
          <p:cNvPr id="1025" name="Picture 1" descr="C:\Users\User\Desktop\для тестов презентации\6895221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2928958" cy="2503383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User\Desktop\для тестов презентации\images (5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6262733" cy="45720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0"/>
            <a:ext cx="86439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3.Как называется вспомогательный материал, при помощи которого отливают рабочую и вспомогательную модели?</a:t>
            </a:r>
          </a:p>
          <a:p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А) </a:t>
            </a:r>
            <a:r>
              <a:rPr lang="ru-RU" sz="2400" b="1" dirty="0" err="1" smtClean="0">
                <a:hlinkClick r:id="rId3" action="ppaction://hlinksldjump"/>
              </a:rPr>
              <a:t>моделировочный</a:t>
            </a:r>
            <a:r>
              <a:rPr lang="ru-RU" sz="2400" b="1" dirty="0" smtClean="0">
                <a:hlinkClick r:id="rId3" action="ppaction://hlinksldjump"/>
              </a:rPr>
              <a:t> воск</a:t>
            </a:r>
            <a:endParaRPr lang="ru-RU" sz="24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Б) </a:t>
            </a:r>
            <a:r>
              <a:rPr lang="ru-RU" sz="2400" b="1" dirty="0" smtClean="0">
                <a:hlinkClick r:id="rId4" action="ppaction://hlinksldjump"/>
              </a:rPr>
              <a:t>гипс</a:t>
            </a:r>
            <a:endParaRPr lang="ru-RU" sz="24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В) </a:t>
            </a:r>
            <a:r>
              <a:rPr lang="ru-RU" sz="2400" b="1" dirty="0" smtClean="0">
                <a:hlinkClick r:id="rId3" action="ppaction://hlinksldjump"/>
              </a:rPr>
              <a:t>базисная пластмасса</a:t>
            </a:r>
            <a:endParaRPr lang="ru-RU" sz="2400" b="1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/>
              <a:t>Г) </a:t>
            </a:r>
            <a:r>
              <a:rPr lang="ru-RU" sz="2400" b="1" dirty="0" smtClean="0">
                <a:hlinkClick r:id="rId3" action="ppaction://hlinksldjump"/>
              </a:rPr>
              <a:t>«</a:t>
            </a:r>
            <a:r>
              <a:rPr lang="ru-RU" sz="2400" b="1" dirty="0" err="1" smtClean="0">
                <a:hlinkClick r:id="rId3" action="ppaction://hlinksldjump"/>
              </a:rPr>
              <a:t>Изокол</a:t>
            </a:r>
            <a:r>
              <a:rPr lang="ru-RU" sz="2400" b="1" dirty="0" smtClean="0">
                <a:hlinkClick r:id="rId3" action="ppaction://hlinksldjump"/>
              </a:rPr>
              <a:t>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sldjump"/>
          </p:cNvPr>
          <p:cNvSpPr txBox="1"/>
          <p:nvPr/>
        </p:nvSpPr>
        <p:spPr>
          <a:xfrm>
            <a:off x="395536" y="0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Молодец!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Ответ правильный!!!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30722" name="Picture 2" descr="http://dent001.ru/assets/images/products/1320099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33975"/>
            <a:ext cx="1905000" cy="17240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4" name="Picture 4" descr="http://www.osnova.rusmed.ru/data/osnova/catalog/pic_big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928934"/>
            <a:ext cx="3371850" cy="238125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25" name="Picture 5" descr="C:\Users\User\Desktop\для тестов презентации\78853712_0d99e16cc4ab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9945" y="3571876"/>
            <a:ext cx="1744513" cy="18192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0001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b="1" dirty="0" smtClean="0"/>
              <a:t>Наиболее употребляемым материалом для моделей является гипс. Им пользуются почти на всех этапах изготовления зубных протезов и аппаратов. В зубном протезировании, в основном, применяется медицинский полуводный гипс, который может быть альфа и </a:t>
            </a:r>
            <a:r>
              <a:rPr lang="ru-RU" sz="2400" b="1" dirty="0" err="1" smtClean="0"/>
              <a:t>бета-полугидратом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1" name="Стрелка вправо 10">
            <a:hlinkClick r:id="rId6" action="ppaction://hlinksldjump"/>
          </p:cNvPr>
          <p:cNvSpPr/>
          <p:nvPr/>
        </p:nvSpPr>
        <p:spPr>
          <a:xfrm>
            <a:off x="8429652" y="6286520"/>
            <a:ext cx="500066" cy="428604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560</Words>
  <Application>Microsoft Office PowerPoint</Application>
  <PresentationFormat>Экран (4:3)</PresentationFormat>
  <Paragraphs>112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45</cp:revision>
  <dcterms:created xsi:type="dcterms:W3CDTF">2013-10-26T04:59:36Z</dcterms:created>
  <dcterms:modified xsi:type="dcterms:W3CDTF">2013-11-12T12:43:45Z</dcterms:modified>
</cp:coreProperties>
</file>